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3"/>
  </p:notesMasterIdLst>
  <p:handoutMasterIdLst>
    <p:handoutMasterId r:id="rId44"/>
  </p:handoutMasterIdLst>
  <p:sldIdLst>
    <p:sldId id="603" r:id="rId8"/>
    <p:sldId id="2380" r:id="rId9"/>
    <p:sldId id="2381" r:id="rId10"/>
    <p:sldId id="739" r:id="rId11"/>
    <p:sldId id="2435" r:id="rId12"/>
    <p:sldId id="2467" r:id="rId13"/>
    <p:sldId id="2439" r:id="rId14"/>
    <p:sldId id="2440" r:id="rId15"/>
    <p:sldId id="2441" r:id="rId16"/>
    <p:sldId id="2443" r:id="rId17"/>
    <p:sldId id="2444" r:id="rId18"/>
    <p:sldId id="2442" r:id="rId19"/>
    <p:sldId id="2460" r:id="rId20"/>
    <p:sldId id="2463" r:id="rId21"/>
    <p:sldId id="2446" r:id="rId22"/>
    <p:sldId id="2464" r:id="rId23"/>
    <p:sldId id="2425" r:id="rId24"/>
    <p:sldId id="2466" r:id="rId25"/>
    <p:sldId id="2438" r:id="rId26"/>
    <p:sldId id="2465" r:id="rId27"/>
    <p:sldId id="2433" r:id="rId28"/>
    <p:sldId id="2450" r:id="rId29"/>
    <p:sldId id="2454" r:id="rId30"/>
    <p:sldId id="2453" r:id="rId31"/>
    <p:sldId id="2452" r:id="rId32"/>
    <p:sldId id="2462" r:id="rId33"/>
    <p:sldId id="2455" r:id="rId34"/>
    <p:sldId id="2456" r:id="rId35"/>
    <p:sldId id="2457" r:id="rId36"/>
    <p:sldId id="2448" r:id="rId37"/>
    <p:sldId id="2458" r:id="rId38"/>
    <p:sldId id="2461" r:id="rId39"/>
    <p:sldId id="2379" r:id="rId40"/>
    <p:sldId id="2445" r:id="rId41"/>
    <p:sldId id="582" r:id="rId4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66BA36"/>
    <a:srgbClr val="595757"/>
    <a:srgbClr val="221815"/>
    <a:srgbClr val="E9002F"/>
    <a:srgbClr val="91A2BF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9" d="100"/>
          <a:sy n="129" d="100"/>
        </p:scale>
        <p:origin x="208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 </a:t>
            </a:r>
            <a:r>
              <a:rPr lang="en-US" altLang="zh-CN" dirty="0" err="1"/>
              <a:t>ddd</a:t>
            </a:r>
            <a:r>
              <a:rPr lang="zh-CN" altLang="en-US" dirty="0"/>
              <a:t> 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239106" marR="0" indent="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None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76096" marR="0" lvl="1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Char char="◦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6489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32609"/>
            <a:ext cx="10963473" cy="52224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4203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94955"/>
            <a:ext cx="10963473" cy="516012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163782"/>
            <a:ext cx="11161240" cy="521754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4" r:id="rId5"/>
    <p:sldLayoutId id="214748396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E9002F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E9002F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14EA5B-001B-7848-8C84-FBF877FB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2770A60-C1F3-D044-AC43-902A28A2F081}"/>
              </a:ext>
            </a:extLst>
          </p:cNvPr>
          <p:cNvSpPr txBox="1">
            <a:spLocks/>
          </p:cNvSpPr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FB090F4-2451-1E4B-9613-439DAA24113B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527EA2-2C9D-D54B-8B17-AFE1B5C3919C}"/>
              </a:ext>
            </a:extLst>
          </p:cNvPr>
          <p:cNvSpPr/>
          <p:nvPr/>
        </p:nvSpPr>
        <p:spPr>
          <a:xfrm>
            <a:off x="1023930" y="2653011"/>
            <a:ext cx="903324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集合通信算法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C30038AB-B3BE-FE49-8782-911786361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48E808-2D91-4B44-A4EA-64776D2423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8B30F85-E314-2A6C-7A58-3987CDB0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20F0E6-420F-7D00-3905-6E2517DE13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4" b="11052"/>
          <a:stretch/>
        </p:blipFill>
        <p:spPr>
          <a:xfrm>
            <a:off x="775912" y="1361662"/>
            <a:ext cx="9858958" cy="5139838"/>
          </a:xfrm>
        </p:spPr>
      </p:pic>
    </p:spTree>
    <p:extLst>
      <p:ext uri="{BB962C8B-B14F-4D97-AF65-F5344CB8AC3E}">
        <p14:creationId xmlns:p14="http://schemas.microsoft.com/office/powerpoint/2010/main" val="366522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A8A6F90-9071-1F4A-CAE4-4198AFE6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D6C466E-20A9-E9A4-3AF4-096D2D981B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C2D3637C-BE19-FEDB-40AA-56B4A0E19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2" b="17408"/>
          <a:stretch/>
        </p:blipFill>
        <p:spPr>
          <a:xfrm>
            <a:off x="2227025" y="2445026"/>
            <a:ext cx="6882357" cy="3458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078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A42751-5CDC-8F2C-64FA-3482E9A3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大模型流量相对明确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143A9A-221D-8244-F500-73A6A8284E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大模型处于快速发展期，当前基于</a:t>
            </a:r>
            <a:r>
              <a:rPr lang="en-US" altLang="zh-CN" dirty="0"/>
              <a:t> Transformer </a:t>
            </a:r>
            <a:r>
              <a:rPr lang="zh-CN" altLang="en-US" dirty="0"/>
              <a:t>的模型结构固定，模型通信流量相对明确</a:t>
            </a:r>
            <a:endParaRPr lang="en-US" altLang="zh-CN" dirty="0"/>
          </a:p>
          <a:p>
            <a:r>
              <a:rPr lang="zh-CN" altLang="en-US" dirty="0"/>
              <a:t>面对超长序列、</a:t>
            </a:r>
            <a:r>
              <a:rPr lang="en-US" altLang="zh-CN" dirty="0"/>
              <a:t>MOE</a:t>
            </a:r>
            <a:r>
              <a:rPr lang="zh-CN" altLang="en-US" dirty="0"/>
              <a:t> 结构、低精度数据格式 </a:t>
            </a:r>
            <a:r>
              <a:rPr lang="en-US" altLang="zh-CN" dirty="0"/>
              <a:t>FP8</a:t>
            </a:r>
            <a:r>
              <a:rPr lang="zh-CN" altLang="en-US" dirty="0"/>
              <a:t> 等在通信流量仍然存在挑战和不确定性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00A44609-4650-1226-3492-633D6DEBF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0" t="24331" r="-933" b="43649"/>
          <a:stretch/>
        </p:blipFill>
        <p:spPr>
          <a:xfrm>
            <a:off x="954157" y="2345635"/>
            <a:ext cx="9939130" cy="40758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271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A42751-5CDC-8F2C-64FA-3482E9A3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大模型流量相对明确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143A9A-221D-8244-F500-73A6A8284E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大模型处于快速发展期，当前基于</a:t>
            </a:r>
            <a:r>
              <a:rPr lang="en-US" altLang="zh-CN" dirty="0"/>
              <a:t> Transformer </a:t>
            </a:r>
            <a:r>
              <a:rPr lang="zh-CN" altLang="en-US" dirty="0"/>
              <a:t>的模型结构固定，模型通信流量相对明确</a:t>
            </a:r>
            <a:endParaRPr lang="en-US" altLang="zh-CN" dirty="0"/>
          </a:p>
          <a:p>
            <a:r>
              <a:rPr lang="zh-CN" altLang="en-US" dirty="0"/>
              <a:t>面对超长序列、</a:t>
            </a:r>
            <a:r>
              <a:rPr lang="en-US" altLang="zh-CN" dirty="0"/>
              <a:t>MOE</a:t>
            </a:r>
            <a:r>
              <a:rPr lang="zh-CN" altLang="en-US" dirty="0"/>
              <a:t> 结构、低精度数据格式 </a:t>
            </a:r>
            <a:r>
              <a:rPr lang="en-US" altLang="zh-CN" dirty="0"/>
              <a:t>FP8</a:t>
            </a:r>
            <a:r>
              <a:rPr lang="zh-CN" altLang="en-US" dirty="0"/>
              <a:t> 等在通信流量仍然存在挑战和不确定性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00A44609-4650-1226-3492-633D6DEBF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8" t="56861" b="16368"/>
          <a:stretch/>
        </p:blipFill>
        <p:spPr>
          <a:xfrm>
            <a:off x="1321903" y="2761225"/>
            <a:ext cx="8229177" cy="29018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607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02.</a:t>
            </a:r>
            <a:r>
              <a:rPr lang="zh-CN" altLang="en-US" dirty="0"/>
              <a:t> 通信带宽计算</a:t>
            </a:r>
          </a:p>
        </p:txBody>
      </p:sp>
    </p:spTree>
    <p:extLst>
      <p:ext uri="{BB962C8B-B14F-4D97-AF65-F5344CB8AC3E}">
        <p14:creationId xmlns:p14="http://schemas.microsoft.com/office/powerpoint/2010/main" val="206800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E10F769-2681-3724-D192-ADC88D76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A1B83A-9DE2-3D10-F8AD-899F7F7205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42" y="1195388"/>
            <a:ext cx="6879166" cy="5159375"/>
          </a:xfrm>
        </p:spPr>
      </p:pic>
    </p:spTree>
    <p:extLst>
      <p:ext uri="{BB962C8B-B14F-4D97-AF65-F5344CB8AC3E}">
        <p14:creationId xmlns:p14="http://schemas.microsoft.com/office/powerpoint/2010/main" val="62692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20631D-E27A-FF1A-7452-1DA6E36CF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24DD3F-DE09-4651-0F9F-E14846EDBB26}"/>
              </a:ext>
            </a:extLst>
          </p:cNvPr>
          <p:cNvSpPr txBox="1"/>
          <p:nvPr/>
        </p:nvSpPr>
        <p:spPr>
          <a:xfrm>
            <a:off x="1440681" y="4587413"/>
            <a:ext cx="9243391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i="0" dirty="0">
                <a:effectLst/>
                <a:latin typeface="Gill Sans MT" panose="020B0502020104020203" pitchFamily="34" charset="0"/>
              </a:rPr>
              <a:t>All</a:t>
            </a:r>
            <a:r>
              <a:rPr lang="zh-CN" altLang="en-US" sz="2400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400" i="0" dirty="0">
                <a:effectLst/>
                <a:latin typeface="Gill Sans MT" panose="020B0502020104020203" pitchFamily="34" charset="0"/>
              </a:rPr>
              <a:t>R</a:t>
            </a:r>
            <a:r>
              <a:rPr lang="en" altLang="zh-CN" sz="2400" i="0" dirty="0">
                <a:effectLst/>
                <a:latin typeface="Gill Sans MT" panose="020B0502020104020203" pitchFamily="34" charset="0"/>
              </a:rPr>
              <a:t>educe</a:t>
            </a:r>
            <a:r>
              <a:rPr lang="zh-CN" altLang="en-US" sz="2400" i="0" dirty="0">
                <a:effectLst/>
                <a:latin typeface="Gill Sans MT" panose="020B0502020104020203" pitchFamily="34" charset="0"/>
              </a:rPr>
              <a:t> 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操作是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集合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通信中最重要的操作，从所有 </a:t>
            </a:r>
            <a:r>
              <a:rPr lang="en-US" altLang="zh-CN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Rank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 收集数据，以元素级方式聚合数据，并将聚合结果广播给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其他 </a:t>
            </a:r>
            <a:r>
              <a:rPr lang="en-US" altLang="zh-CN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Rank</a:t>
            </a:r>
            <a:endParaRPr lang="zh-CN" altLang="en-US" sz="24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0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8CEFC1-58EE-F14A-8CAA-71FDBC4F4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1531" y="1194955"/>
            <a:ext cx="3935577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在所有 </a:t>
            </a:r>
            <a:r>
              <a:rPr lang="en-US" altLang="zh-CN" dirty="0"/>
              <a:t>Rank</a:t>
            </a:r>
            <a:r>
              <a:rPr lang="zh-CN" altLang="en-US" dirty="0"/>
              <a:t> 执行相同 </a:t>
            </a:r>
            <a:r>
              <a:rPr lang="en-US" altLang="zh-CN" dirty="0"/>
              <a:t>Reduce</a:t>
            </a:r>
            <a:r>
              <a:rPr lang="zh-CN" altLang="en-US" dirty="0"/>
              <a:t>操作，将所有 </a:t>
            </a:r>
            <a:r>
              <a:rPr lang="en-US" altLang="zh-CN" dirty="0"/>
              <a:t>Rank</a:t>
            </a:r>
            <a:r>
              <a:rPr lang="zh-CN" altLang="en-US" dirty="0"/>
              <a:t> 数据规约运算得到的结果发送到所有 </a:t>
            </a:r>
            <a:r>
              <a:rPr lang="en-US" altLang="zh-CN" dirty="0"/>
              <a:t>Rank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在专家并行、张量并行、序列并行中大量地使用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对权重和梯度参数进行聚合。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各种通信拓扑结构比如</a:t>
            </a:r>
            <a:r>
              <a:rPr lang="en-US" altLang="zh-CN" dirty="0">
                <a:solidFill>
                  <a:srgbClr val="C00000"/>
                </a:solidFill>
              </a:rPr>
              <a:t>Ring AllReduce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Tree AllReduce</a:t>
            </a:r>
            <a:r>
              <a:rPr lang="zh-CN" altLang="en-US" dirty="0">
                <a:solidFill>
                  <a:srgbClr val="C00000"/>
                </a:solidFill>
              </a:rPr>
              <a:t>里的 </a:t>
            </a:r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操作；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FA1819-A488-EF4F-B76A-611153D41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4282184"/>
            <a:ext cx="6454800" cy="17277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1D9E78-CF6E-DC46-8618-C47B6C78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474237"/>
            <a:ext cx="6454800" cy="26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8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2091307" y="1504987"/>
                <a:ext cx="8014148" cy="1659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3200" dirty="0">
                  <a:solidFill>
                    <a:srgbClr val="1D1D1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3200" dirty="0">
                  <a:solidFill>
                    <a:srgbClr val="1D1D1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307" y="1504987"/>
                <a:ext cx="8014148" cy="1659878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AFD3824-3178-2827-0F26-7B1675558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42" y="3574203"/>
            <a:ext cx="8703677" cy="23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3049553" y="1375778"/>
                <a:ext cx="6097656" cy="1072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553" y="1375778"/>
                <a:ext cx="6097656" cy="1072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A486BC2-F490-D43D-DC14-63FF6A02A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08"/>
          <a:stretch/>
        </p:blipFill>
        <p:spPr>
          <a:xfrm>
            <a:off x="1694894" y="2589938"/>
            <a:ext cx="8806973" cy="3761603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A31620F-FE49-B729-1F8E-D60BD61F877F}"/>
              </a:ext>
            </a:extLst>
          </p:cNvPr>
          <p:cNvCxnSpPr>
            <a:cxnSpLocks/>
          </p:cNvCxnSpPr>
          <p:nvPr/>
        </p:nvCxnSpPr>
        <p:spPr>
          <a:xfrm flipH="1">
            <a:off x="3049553" y="1911790"/>
            <a:ext cx="1686365" cy="51054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F24C429-9F61-BE25-7EEB-B9AB22CB1D42}"/>
              </a:ext>
            </a:extLst>
          </p:cNvPr>
          <p:cNvCxnSpPr>
            <a:cxnSpLocks/>
          </p:cNvCxnSpPr>
          <p:nvPr/>
        </p:nvCxnSpPr>
        <p:spPr>
          <a:xfrm>
            <a:off x="6221896" y="1911790"/>
            <a:ext cx="200387" cy="467225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E5DEF96-CA7B-6F8B-EEE2-D50D1DD6DCE7}"/>
              </a:ext>
            </a:extLst>
          </p:cNvPr>
          <p:cNvCxnSpPr>
            <a:cxnSpLocks/>
          </p:cNvCxnSpPr>
          <p:nvPr/>
        </p:nvCxnSpPr>
        <p:spPr>
          <a:xfrm>
            <a:off x="7484165" y="1911790"/>
            <a:ext cx="1441174" cy="467225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52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3056543" y="1073524"/>
                <a:ext cx="6097656" cy="1072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543" y="1073524"/>
                <a:ext cx="6097656" cy="1072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A486BC2-F490-D43D-DC14-63FF6A02A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35"/>
          <a:stretch/>
        </p:blipFill>
        <p:spPr>
          <a:xfrm>
            <a:off x="1776428" y="2576292"/>
            <a:ext cx="8657886" cy="3710952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2D8EEBD-9F13-324A-A0E3-5E12FA0BE37F}"/>
              </a:ext>
            </a:extLst>
          </p:cNvPr>
          <p:cNvCxnSpPr/>
          <p:nvPr/>
        </p:nvCxnSpPr>
        <p:spPr>
          <a:xfrm flipH="1">
            <a:off x="3697357" y="2198999"/>
            <a:ext cx="467139" cy="180016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FF32768A-B21A-7B90-49AB-B9E27E24921E}"/>
              </a:ext>
            </a:extLst>
          </p:cNvPr>
          <p:cNvCxnSpPr>
            <a:cxnSpLocks/>
          </p:cNvCxnSpPr>
          <p:nvPr/>
        </p:nvCxnSpPr>
        <p:spPr>
          <a:xfrm>
            <a:off x="6331950" y="2153241"/>
            <a:ext cx="90333" cy="22577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302C54B-BE5E-6938-1434-7B2B9B2313F3}"/>
              </a:ext>
            </a:extLst>
          </p:cNvPr>
          <p:cNvCxnSpPr>
            <a:cxnSpLocks/>
          </p:cNvCxnSpPr>
          <p:nvPr/>
        </p:nvCxnSpPr>
        <p:spPr>
          <a:xfrm>
            <a:off x="8018315" y="2153241"/>
            <a:ext cx="907024" cy="22577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</a:p>
          <a:p>
            <a:r>
              <a:rPr lang="zh-CN" altLang="en-US" dirty="0"/>
              <a:t>通信算法</a:t>
            </a:r>
          </a:p>
        </p:txBody>
      </p:sp>
    </p:spTree>
    <p:extLst>
      <p:ext uri="{BB962C8B-B14F-4D97-AF65-F5344CB8AC3E}">
        <p14:creationId xmlns:p14="http://schemas.microsoft.com/office/powerpoint/2010/main" val="306574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24C851E-AC2C-77BC-4707-9C316589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大模型对 </a:t>
            </a:r>
            <a:r>
              <a:rPr lang="en-US" altLang="zh-CN" dirty="0"/>
              <a:t>AI</a:t>
            </a:r>
            <a:r>
              <a:rPr lang="zh-CN" altLang="en-US" dirty="0"/>
              <a:t> 集群训练的诉求？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CD2FB0D-4605-21BB-6A7B-9CA65DEFCD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大带宽</a:t>
            </a:r>
            <a:endParaRPr lang="en-US" altLang="zh-CN" dirty="0"/>
          </a:p>
          <a:p>
            <a:r>
              <a:rPr lang="zh-CN" altLang="en-US" dirty="0"/>
              <a:t>强同步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06F3A614-2AD7-DC7A-81DD-9F346125B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3" b="23385"/>
          <a:stretch/>
        </p:blipFill>
        <p:spPr>
          <a:xfrm>
            <a:off x="4594134" y="2832652"/>
            <a:ext cx="6879166" cy="2415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807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A0DAE87-1240-C5AA-1DE5-6B5CF466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EB97508-CEC1-DC70-343B-909AAB2D4A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适用拓扑：</a:t>
            </a:r>
            <a:r>
              <a:rPr lang="en-US" altLang="zh-CN" dirty="0"/>
              <a:t>Star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 等小规模；</a:t>
            </a:r>
            <a:endParaRPr lang="en-US" altLang="zh-CN" dirty="0"/>
          </a:p>
          <a:p>
            <a:r>
              <a:rPr lang="zh-CN" altLang="en-US" dirty="0"/>
              <a:t>通信步骤：</a:t>
            </a:r>
            <a:r>
              <a:rPr lang="en-US" altLang="zh-CN" dirty="0"/>
              <a:t>N-1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zh-CN" altLang="en-US" dirty="0"/>
              <a:t>缺点： 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C828E757-4387-219F-4B02-BA63301DD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21454"/>
          <a:stretch/>
        </p:blipFill>
        <p:spPr>
          <a:xfrm>
            <a:off x="4363938" y="3508513"/>
            <a:ext cx="6882357" cy="2613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690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zh-CN" altLang="en-US" dirty="0"/>
              <a:t> 算法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FA035CF-9598-4E5F-CF15-0C0CF0E2B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适用拓扑：</a:t>
            </a:r>
            <a:r>
              <a:rPr lang="en-US" altLang="zh-CN" dirty="0"/>
              <a:t>Full-Mesh</a:t>
            </a:r>
          </a:p>
          <a:p>
            <a:r>
              <a:rPr lang="zh-CN" altLang="en-US" dirty="0"/>
              <a:t>通信步骤：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优点：同时并发访问其他 </a:t>
            </a:r>
            <a:r>
              <a:rPr lang="en-US" altLang="zh-CN" dirty="0"/>
              <a:t> NPU</a:t>
            </a:r>
          </a:p>
          <a:p>
            <a:r>
              <a:rPr lang="zh-CN" altLang="en-US" dirty="0"/>
              <a:t>缺点：固定并行算法（如</a:t>
            </a:r>
            <a:r>
              <a:rPr lang="en-US" altLang="zh-CN" dirty="0"/>
              <a:t> TP=8</a:t>
            </a:r>
            <a:r>
              <a:rPr lang="zh-CN" altLang="en-US" dirty="0"/>
              <a:t>，否则性能劣化严重）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5274B1AD-87F4-A377-0BA3-9F0F8B9F3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 b="20105"/>
          <a:stretch/>
        </p:blipFill>
        <p:spPr>
          <a:xfrm>
            <a:off x="3737774" y="2663686"/>
            <a:ext cx="6882357" cy="3399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706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103721B-C855-B3B1-C99F-CF3DC49B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D6D01A-5DB7-9B29-0739-A276AA5625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1256544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FA035CF-9598-4E5F-CF15-0C0CF0E2B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适用拓扑：</a:t>
            </a:r>
            <a:r>
              <a:rPr lang="en-US" altLang="zh-CN" dirty="0"/>
              <a:t>Fat-Tree 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通信步骤：</a:t>
            </a:r>
            <a:r>
              <a:rPr lang="en-US" altLang="zh-CN" dirty="0"/>
              <a:t>log2N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zh-CN" altLang="en-US" dirty="0"/>
              <a:t>缺点：访问步长按照 </a:t>
            </a:r>
            <a:r>
              <a:rPr lang="en-US" altLang="zh-CN" dirty="0"/>
              <a:t>2^N</a:t>
            </a:r>
            <a:r>
              <a:rPr lang="zh-CN" altLang="en-US" dirty="0"/>
              <a:t>增长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5274B1AD-87F4-A377-0BA3-9F0F8B9F3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 b="20105"/>
          <a:stretch/>
        </p:blipFill>
        <p:spPr>
          <a:xfrm>
            <a:off x="4690771" y="2952358"/>
            <a:ext cx="6882357" cy="3399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04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8CDB8A3-8E5F-74D3-668E-5DA2C4FC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2EDA7C-619C-2215-21C1-8562C16E37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197428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3BBE773-B2A0-97CD-E771-31449C17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1033A4-E189-D32A-2C91-535B3212BC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297019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A7E39F0-0D36-581B-55FD-C6FC6135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DBT</a:t>
            </a:r>
            <a:r>
              <a:rPr lang="zh-CN" altLang="en-US" dirty="0"/>
              <a:t>，</a:t>
            </a:r>
            <a:r>
              <a:rPr lang="en" altLang="zh-CN" dirty="0"/>
              <a:t>Double Binary Trees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3041326-5894-4829-DF4E-5E19DF0420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对所有非根 </a:t>
            </a:r>
            <a:r>
              <a:rPr lang="en-US" altLang="zh-CN" dirty="0"/>
              <a:t>Rank</a:t>
            </a:r>
            <a:r>
              <a:rPr lang="zh-CN" altLang="en-US" dirty="0"/>
              <a:t>，</a:t>
            </a:r>
            <a:r>
              <a:rPr lang="en-US" altLang="zh-CN" dirty="0"/>
              <a:t>Rank</a:t>
            </a:r>
            <a:r>
              <a:rPr lang="zh-CN" altLang="en-US" dirty="0"/>
              <a:t> 间 </a:t>
            </a:r>
            <a:r>
              <a:rPr lang="en-US" altLang="zh-CN" dirty="0"/>
              <a:t>reduce</a:t>
            </a:r>
            <a:r>
              <a:rPr lang="zh-CN" altLang="en-US" dirty="0"/>
              <a:t> 两收两发，</a:t>
            </a:r>
            <a:r>
              <a:rPr lang="en-US" altLang="zh-CN" dirty="0"/>
              <a:t>Broadcast</a:t>
            </a:r>
            <a:r>
              <a:rPr lang="zh-CN" altLang="en-US" dirty="0"/>
              <a:t> 两收两发，共</a:t>
            </a:r>
            <a:r>
              <a:rPr lang="en-US" altLang="zh-CN" dirty="0"/>
              <a:t>4 </a:t>
            </a:r>
            <a:r>
              <a:rPr lang="zh-CN" altLang="en-US" dirty="0"/>
              <a:t>收 </a:t>
            </a:r>
            <a:r>
              <a:rPr lang="en-US" altLang="zh-CN" dirty="0"/>
              <a:t>4 </a:t>
            </a:r>
            <a:r>
              <a:rPr lang="zh-CN" altLang="en-US" dirty="0"/>
              <a:t>发，每条连接 </a:t>
            </a:r>
            <a:r>
              <a:rPr lang="en-US" altLang="zh-CN" dirty="0"/>
              <a:t>¼</a:t>
            </a:r>
            <a:r>
              <a:rPr lang="zh-CN" altLang="en-US" dirty="0"/>
              <a:t>带宽，收发带宽占满</a:t>
            </a:r>
            <a:endParaRPr lang="en-US" altLang="zh-CN" dirty="0"/>
          </a:p>
          <a:p>
            <a:r>
              <a:rPr lang="zh-CN" altLang="en-US" dirty="0"/>
              <a:t>根节点，节点间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1 </a:t>
            </a:r>
            <a:r>
              <a:rPr lang="zh-CN" altLang="en-US" dirty="0"/>
              <a:t>收 </a:t>
            </a:r>
            <a:r>
              <a:rPr lang="en-US" altLang="zh-CN" dirty="0"/>
              <a:t>1 </a:t>
            </a:r>
            <a:r>
              <a:rPr lang="zh-CN" altLang="en-US" dirty="0"/>
              <a:t>发，</a:t>
            </a:r>
            <a:r>
              <a:rPr lang="en-US" altLang="zh-CN" dirty="0"/>
              <a:t>Broadcast</a:t>
            </a:r>
            <a:r>
              <a:rPr lang="zh-CN" altLang="en-US" dirty="0"/>
              <a:t> </a:t>
            </a:r>
            <a:r>
              <a:rPr lang="en-US" altLang="zh-CN" dirty="0"/>
              <a:t>1 </a:t>
            </a:r>
            <a:r>
              <a:rPr lang="zh-CN" altLang="en-US" dirty="0"/>
              <a:t>收 </a:t>
            </a:r>
            <a:r>
              <a:rPr lang="en-US" altLang="zh-CN" dirty="0"/>
              <a:t>1 </a:t>
            </a:r>
            <a:r>
              <a:rPr lang="zh-CN" altLang="en-US" dirty="0"/>
              <a:t>发，共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6CACD71B-3414-85C6-503D-42EB8ED6F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4" b="13748"/>
          <a:stretch/>
        </p:blipFill>
        <p:spPr>
          <a:xfrm>
            <a:off x="3091729" y="2676712"/>
            <a:ext cx="8248818" cy="4181288"/>
          </a:xfrm>
          <a:prstGeom prst="rect">
            <a:avLst/>
          </a:prstGeom>
          <a:noFill/>
        </p:spPr>
      </p:pic>
      <p:sp>
        <p:nvSpPr>
          <p:cNvPr id="10" name="AutoShape 2" descr="Double complementary binary tree diagram">
            <a:extLst>
              <a:ext uri="{FF2B5EF4-FFF2-40B4-BE49-F238E27FC236}">
                <a16:creationId xmlns:a16="http://schemas.microsoft.com/office/drawing/2014/main" id="{6399B2B1-D30B-4BA3-5718-5E4C189677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72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90D340-5914-EB43-84B6-FFE7484C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4AE91C1-218B-A042-9D96-69AA7B3EB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0CE2CE8-CCD4-404C-BBC0-9958BD0A730F}"/>
              </a:ext>
            </a:extLst>
          </p:cNvPr>
          <p:cNvSpPr/>
          <p:nvPr/>
        </p:nvSpPr>
        <p:spPr>
          <a:xfrm>
            <a:off x="4624552" y="1250731"/>
            <a:ext cx="4761186" cy="1618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38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FCEF58-D34E-CB2B-5C65-5CB25E26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0E0821-DBE2-7137-040B-4AACD4B04D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209844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C3AD45-AEA4-B623-E2DF-9167831E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DE7001-3E05-96A1-A790-AE09381AB1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390939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372324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7ECAE7-FE22-AC4A-B665-C2A23AB4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285CEC-04D7-3549-8C4E-09CDB877B7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了解完本内容后：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神经网络模型学习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训练阶段为什么要通信（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基础知识、训练推理、分布式并行）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在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系统中的位置（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1D1D1A"/>
                </a:solidFill>
              </a:rPr>
              <a:t>集合通信算法（</a:t>
            </a:r>
            <a:r>
              <a:rPr lang="en-US" altLang="zh-CN" sz="1800" dirty="0">
                <a:solidFill>
                  <a:srgbClr val="1D1D1A"/>
                </a:solidFill>
              </a:rPr>
              <a:t>Ring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/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Tree /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Torus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All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Reduce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etc.</a:t>
            </a:r>
            <a:r>
              <a:rPr lang="zh-CN" altLang="en-US" sz="1800" dirty="0">
                <a:solidFill>
                  <a:srgbClr val="1D1D1A"/>
                </a:solidFill>
              </a:rPr>
              <a:t>）</a:t>
            </a:r>
            <a:endParaRPr lang="en-US" altLang="zh-CN" sz="18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1600" dirty="0"/>
              <a:t>通信算法在 </a:t>
            </a:r>
            <a:r>
              <a:rPr lang="en-US" altLang="zh-CN" sz="1600" dirty="0"/>
              <a:t>Fat-Tree</a:t>
            </a:r>
            <a:r>
              <a:rPr lang="zh-CN" altLang="en-US" sz="1600" dirty="0"/>
              <a:t> 网络拓扑架构下演进趋于稳定，</a:t>
            </a:r>
            <a:r>
              <a:rPr lang="en-US" altLang="zh-CN" sz="1600" dirty="0"/>
              <a:t>NV</a:t>
            </a:r>
            <a:r>
              <a:rPr lang="zh-CN" altLang="en-US" sz="1600" dirty="0"/>
              <a:t> 采用 </a:t>
            </a:r>
            <a:r>
              <a:rPr lang="en-US" altLang="zh-CN" sz="1600" dirty="0"/>
              <a:t>DBT</a:t>
            </a:r>
            <a:r>
              <a:rPr lang="zh-CN" altLang="en-US" sz="1600" dirty="0"/>
              <a:t>，</a:t>
            </a:r>
            <a:r>
              <a:rPr lang="en-US" altLang="zh-CN" sz="1600" dirty="0"/>
              <a:t>Ascend </a:t>
            </a:r>
            <a:r>
              <a:rPr lang="zh-CN" altLang="en-US" sz="1600" dirty="0"/>
              <a:t>采用 </a:t>
            </a:r>
            <a:r>
              <a:rPr lang="en-US" altLang="zh-CN" sz="1600" dirty="0"/>
              <a:t>HD/NHR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zh-CN" altLang="en-US" sz="1600" dirty="0"/>
              <a:t>通信算法语内存语义结合，与计算融合是性能提升的方向（</a:t>
            </a:r>
            <a:r>
              <a:rPr lang="en-US" altLang="zh-CN" sz="1600" dirty="0"/>
              <a:t>Flash</a:t>
            </a:r>
            <a:r>
              <a:rPr lang="zh-CN" altLang="en-US" sz="1600" dirty="0"/>
              <a:t> </a:t>
            </a:r>
            <a:r>
              <a:rPr lang="en-US" altLang="zh-CN" sz="1600" dirty="0"/>
              <a:t>Attention</a:t>
            </a:r>
            <a:r>
              <a:rPr lang="zh-CN" altLang="en-US" sz="1600" dirty="0"/>
              <a:t>）；</a:t>
            </a:r>
            <a:endParaRPr lang="en-US" altLang="zh-CN" sz="1600" dirty="0"/>
          </a:p>
          <a:p>
            <a:pPr lvl="1"/>
            <a:r>
              <a:rPr lang="zh-CN" altLang="en-US" sz="1600" dirty="0"/>
              <a:t>通信算法需要自适应，在不同规模（百卡</a:t>
            </a:r>
            <a:r>
              <a:rPr lang="en-US" altLang="zh-CN" sz="1600" dirty="0"/>
              <a:t>/</a:t>
            </a:r>
            <a:r>
              <a:rPr lang="zh-CN" altLang="en-US" sz="1600" dirty="0"/>
              <a:t>千卡</a:t>
            </a:r>
            <a:r>
              <a:rPr lang="en-US" altLang="zh-CN" sz="1600" dirty="0"/>
              <a:t>/</a:t>
            </a:r>
            <a:r>
              <a:rPr lang="zh-CN" altLang="en-US" sz="1600" dirty="0"/>
              <a:t>万卡规模）、不同拓扑（</a:t>
            </a:r>
            <a:r>
              <a:rPr lang="en-US" altLang="zh-CN" sz="1600" dirty="0"/>
              <a:t>Fat-Tree/Tours</a:t>
            </a:r>
            <a:r>
              <a:rPr lang="zh-CN" altLang="en-US" sz="1600" dirty="0"/>
              <a:t>）选择；</a:t>
            </a:r>
            <a:endParaRPr lang="en-US" altLang="zh-CN" sz="1600" dirty="0">
              <a:solidFill>
                <a:srgbClr val="595757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PyTorch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集合通信与计算并行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756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2DE9891-E41E-7EC5-D3BC-C755E48A1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727889"/>
              </p:ext>
            </p:extLst>
          </p:nvPr>
        </p:nvGraphicFramePr>
        <p:xfrm>
          <a:off x="623635" y="1464042"/>
          <a:ext cx="10963472" cy="4728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0868">
                  <a:extLst>
                    <a:ext uri="{9D8B030D-6E8A-4147-A177-3AD203B41FA5}">
                      <a16:colId xmlns:a16="http://schemas.microsoft.com/office/drawing/2014/main" val="1350260223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3834211753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1919162347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2190817668"/>
                    </a:ext>
                  </a:extLst>
                </a:gridCol>
              </a:tblGrid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Gill Sans MT" panose="020B0502020104020203" pitchFamily="34" charset="0"/>
                          <a:ea typeface="+mj-ea"/>
                        </a:rPr>
                        <a:t>对比项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endParaRPr lang="zh-CN" altLang="en-US" sz="1600" b="1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  <a:endParaRPr lang="zh-CN" altLang="en-US" sz="1600" b="1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Gill Sans MT" panose="020B0502020104020203" pitchFamily="34" charset="0"/>
                          <a:ea typeface="+mj-ea"/>
                        </a:rPr>
                        <a:t>对比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462648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vs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v2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&amp;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v2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以太兼容性好，生态较优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066443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开源情况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开源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执行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CUDA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不开源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Text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开源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（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HCCL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代码为开源）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有限开源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156009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节点内拓扑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NvSwitch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互联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Full-Mesh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TP8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下通信性能接近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244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Reduce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运算能力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通过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SHARP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解决规约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不占用计算核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DMA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引擎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随路规约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不占用计算核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通信与计算并行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overlap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28141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兼容三方交换机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协议需要适用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NV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方案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RoCE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协议支持三方交换机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推荐华为参数面网络方案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兼容三方交换机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需要端网配合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减少流量冲突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957692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直出网口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独立网卡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集成设备内部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调度硬化、减少抖动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677986"/>
                  </a:ext>
                </a:extLst>
              </a:tr>
            </a:tbl>
          </a:graphicData>
        </a:graphic>
      </p:graphicFrame>
      <p:sp>
        <p:nvSpPr>
          <p:cNvPr id="10" name="标题 9">
            <a:extLst>
              <a:ext uri="{FF2B5EF4-FFF2-40B4-BE49-F238E27FC236}">
                <a16:creationId xmlns:a16="http://schemas.microsoft.com/office/drawing/2014/main" id="{B0996D90-D94C-6630-E502-E77EBEC4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与 </a:t>
            </a:r>
            <a:r>
              <a:rPr lang="en-US" altLang="zh-CN" dirty="0"/>
              <a:t>HCCL </a:t>
            </a:r>
            <a:r>
              <a:rPr lang="zh-CN" altLang="en-US" dirty="0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190341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集合通信概览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XCCL: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XXXX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Collective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Communication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与通信关系（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基础知识、训练推理、分布式并行）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基本架构（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1D1D1A"/>
                </a:solidFill>
              </a:rPr>
              <a:t>集合通信算法（</a:t>
            </a:r>
            <a:r>
              <a:rPr lang="en-US" altLang="zh-CN" sz="2000" dirty="0">
                <a:solidFill>
                  <a:srgbClr val="1D1D1A"/>
                </a:solidFill>
              </a:rPr>
              <a:t>Ring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/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Tree /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Torus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All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Reduce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etc.</a:t>
            </a:r>
            <a:r>
              <a:rPr lang="zh-CN" altLang="en-US" sz="2000" dirty="0">
                <a:solidFill>
                  <a:srgbClr val="1D1D1A"/>
                </a:solidFill>
              </a:rPr>
              <a:t>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PyTorch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集合通信与计算并行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289E3E-BF31-5718-57B9-F2B3B090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为什么需要集合通信算法？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7441EE-CF06-8B46-DF06-1AAB50788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017" y="1194955"/>
            <a:ext cx="11100091" cy="5160125"/>
          </a:xfrm>
        </p:spPr>
        <p:txBody>
          <a:bodyPr/>
          <a:lstStyle/>
          <a:p>
            <a:r>
              <a:rPr lang="zh-CN" altLang="en-US" b="1" dirty="0">
                <a:solidFill>
                  <a:srgbClr val="595757"/>
                </a:solidFill>
              </a:rPr>
              <a:t>通信算法：</a:t>
            </a:r>
            <a:r>
              <a:rPr lang="en-US" altLang="zh-CN" dirty="0">
                <a:solidFill>
                  <a:srgbClr val="595757"/>
                </a:solidFill>
              </a:rPr>
              <a:t>XCCL</a:t>
            </a:r>
            <a:r>
              <a:rPr lang="zh-CN" altLang="en-US" dirty="0">
                <a:solidFill>
                  <a:srgbClr val="595757"/>
                </a:solidFill>
              </a:rPr>
              <a:t> 集合通信库实现流量统一规划，满足复杂物理拓扑中流量有序交换，最大化集群通信性能；</a:t>
            </a:r>
            <a:endParaRPr lang="en-US" altLang="zh-CN" dirty="0">
              <a:solidFill>
                <a:srgbClr val="595757"/>
              </a:solidFill>
            </a:endParaRPr>
          </a:p>
          <a:p>
            <a:r>
              <a:rPr lang="zh-CN" altLang="en-US" b="1" dirty="0">
                <a:solidFill>
                  <a:srgbClr val="595757"/>
                </a:solidFill>
              </a:rPr>
              <a:t>通信原语</a:t>
            </a:r>
            <a:r>
              <a:rPr lang="en-US" altLang="zh-CN" b="1" dirty="0">
                <a:solidFill>
                  <a:srgbClr val="595757"/>
                </a:solidFill>
              </a:rPr>
              <a:t>/</a:t>
            </a:r>
            <a:r>
              <a:rPr lang="zh-CN" altLang="en-US" b="1" dirty="0">
                <a:solidFill>
                  <a:srgbClr val="595757"/>
                </a:solidFill>
              </a:rPr>
              <a:t>操作：</a:t>
            </a:r>
            <a:r>
              <a:rPr lang="zh-CN" altLang="en-US" dirty="0">
                <a:solidFill>
                  <a:srgbClr val="595757"/>
                </a:solidFill>
              </a:rPr>
              <a:t>提供不同 </a:t>
            </a:r>
            <a:r>
              <a:rPr lang="en-US" altLang="zh-CN" dirty="0">
                <a:solidFill>
                  <a:srgbClr val="595757"/>
                </a:solidFill>
              </a:rPr>
              <a:t>NPU</a:t>
            </a:r>
            <a:r>
              <a:rPr lang="zh-CN" altLang="en-US" dirty="0">
                <a:solidFill>
                  <a:srgbClr val="595757"/>
                </a:solidFill>
              </a:rPr>
              <a:t> 硬件上</a:t>
            </a:r>
            <a:r>
              <a:rPr lang="zh-CN" altLang="en-US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进程间的通信方式或者通信</a:t>
            </a:r>
            <a:r>
              <a:rPr lang="en-US" altLang="zh-CN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lang="zh-CN" altLang="en-US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，即建立在通信算法</a:t>
            </a:r>
            <a:r>
              <a:rPr lang="zh-CN" altLang="en-US" dirty="0">
                <a:solidFill>
                  <a:srgbClr val="595757"/>
                </a:solidFill>
              </a:rPr>
              <a:t>上层概念，通过不同的通信算法来实现；</a:t>
            </a:r>
            <a:endParaRPr lang="en-US" altLang="zh-CN" dirty="0">
              <a:solidFill>
                <a:srgbClr val="595757"/>
              </a:solidFill>
            </a:endParaRP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0E72E5E-52F4-46E5-52D0-0EBD16FAF2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58380"/>
              </p:ext>
            </p:extLst>
          </p:nvPr>
        </p:nvGraphicFramePr>
        <p:xfrm>
          <a:off x="623832" y="3586624"/>
          <a:ext cx="10963276" cy="25534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312">
                  <a:extLst>
                    <a:ext uri="{9D8B030D-6E8A-4147-A177-3AD203B41FA5}">
                      <a16:colId xmlns:a16="http://schemas.microsoft.com/office/drawing/2014/main" val="753767108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711750367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920464708"/>
                    </a:ext>
                  </a:extLst>
                </a:gridCol>
              </a:tblGrid>
              <a:tr h="6551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通信特性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HCCL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NCCL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930334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ring/mesh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Hav-Doub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/Pair-Wise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etc.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etc.</a:t>
                      </a:r>
                      <a:endParaRPr lang="zh-CN" altLang="en-US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21848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all2all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all2all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recv</a:t>
                      </a:r>
                      <a:endParaRPr lang="en-US" altLang="zh-CN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14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71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20631D-E27A-FF1A-7452-1DA6E36CF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对通信</a:t>
            </a:r>
            <a:endParaRPr lang="en-US" altLang="zh-CN" dirty="0"/>
          </a:p>
          <a:p>
            <a:r>
              <a:rPr lang="zh-CN" altLang="en-US" dirty="0"/>
              <a:t>算法的诉求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6001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A0E000-AAA4-2632-CEAB-FB3D6D1F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4F7836-B3BB-C264-7358-A458E4482B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传统服务器配备一张网卡用于节点间通信，为了支持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业务会配置多个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GPU</a:t>
            </a:r>
            <a:r>
              <a:rPr lang="zh-CN" altLang="e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。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但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训练经常需要在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GPU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之间进行梯度的同步，多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GPU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并发访问网络，唯一的网卡就会成为系统的瓶颈。</a:t>
            </a: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PCIe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链路上的带宽分配与路径长度密切相关，长路径获得的带宽分配较低，而跨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Socket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通信的问题更加严重。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网络架构问题，主要在于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训练中同步通信导致的短板效应。网络拥塞本是一个非常普遍的问题，相关研究已经持续了几十年。</a:t>
            </a:r>
          </a:p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但拥塞控制算法的最终目的，在于对两个碰撞的流进行限速，使其尽快达到均分物理带宽的目的，并不能解决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训练集群的通信效率问题。</a:t>
            </a:r>
          </a:p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由于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业务通信的同步性，每个通信事务的最终性能决定于最慢的连接。均分带宽意味着事务完成时间的成倍提升，会严重影响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通信的性能。</a:t>
            </a:r>
            <a:endParaRPr lang="zh-CN" altLang="en-US" dirty="0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DCC9D699-AA78-E51F-50BF-19155DA2B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CDCFBD43-9F8A-7CEE-7EE5-54600F2E7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60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1582E71-55C2-8F9F-FD54-7D1323A6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592D65-216D-B56A-811C-AA2A80FA0C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0C2B45-05E5-EC3F-78AC-777D388A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1865896"/>
            <a:ext cx="7772400" cy="31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1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704F1261-2A30-D6DE-2CA5-C6521B4A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组网形成不同的网络拓扑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A1696759-B73C-055D-5EF3-93066DE1B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基于不同的</a:t>
            </a:r>
            <a:r>
              <a:rPr lang="en-US" altLang="zh-CN" dirty="0"/>
              <a:t> AI</a:t>
            </a:r>
            <a:r>
              <a:rPr lang="zh-CN" altLang="en-US" dirty="0"/>
              <a:t> 场景，组网需求不同，其中大模型对组网要求极高</a:t>
            </a:r>
          </a:p>
        </p:txBody>
      </p:sp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D898C8D9-B9F7-EDB5-0063-30F301C88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5" b="16445"/>
          <a:stretch/>
        </p:blipFill>
        <p:spPr>
          <a:xfrm>
            <a:off x="2316477" y="2584175"/>
            <a:ext cx="6882357" cy="3458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770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29575</TotalTime>
  <Words>1263</Words>
  <Application>Microsoft Macintosh PowerPoint</Application>
  <PresentationFormat>自定义</PresentationFormat>
  <Paragraphs>174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Microsoft YaHei</vt:lpstr>
      <vt:lpstr>Microsoft YaHei</vt:lpstr>
      <vt:lpstr>ACGN-MiaoGB-Flash</vt:lpstr>
      <vt:lpstr>Arial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集合通信概览</vt:lpstr>
      <vt:lpstr>为什么需要集合通信算法？</vt:lpstr>
      <vt:lpstr>PowerPoint 演示文稿</vt:lpstr>
      <vt:lpstr>PowerPoint 演示文稿</vt:lpstr>
      <vt:lpstr>PowerPoint 演示文稿</vt:lpstr>
      <vt:lpstr>组网形成不同的网络拓扑</vt:lpstr>
      <vt:lpstr>不同 AI 时期对通信的诉求</vt:lpstr>
      <vt:lpstr>不同 AI 时期对通信的诉求</vt:lpstr>
      <vt:lpstr>大模型流量相对明确</vt:lpstr>
      <vt:lpstr>大模型流量相对明确</vt:lpstr>
      <vt:lpstr>PowerPoint 演示文稿</vt:lpstr>
      <vt:lpstr>PowerPoint 演示文稿</vt:lpstr>
      <vt:lpstr>PowerPoint 演示文稿</vt:lpstr>
      <vt:lpstr>All Reduce</vt:lpstr>
      <vt:lpstr>All Reduce</vt:lpstr>
      <vt:lpstr>All Reduce</vt:lpstr>
      <vt:lpstr>All Reduce</vt:lpstr>
      <vt:lpstr>PowerPoint 演示文稿</vt:lpstr>
      <vt:lpstr>大模型对 AI 集群训练的诉求？</vt:lpstr>
      <vt:lpstr>Ring 算法</vt:lpstr>
      <vt:lpstr>Mesh 算法</vt:lpstr>
      <vt:lpstr>PowerPoint 演示文稿</vt:lpstr>
      <vt:lpstr>Halving-Doubling 算法</vt:lpstr>
      <vt:lpstr>PowerPoint 演示文稿</vt:lpstr>
      <vt:lpstr>PowerPoint 演示文稿</vt:lpstr>
      <vt:lpstr>DBT，Double Binary Trees</vt:lpstr>
      <vt:lpstr>PowerPoint 演示文稿</vt:lpstr>
      <vt:lpstr>PowerPoint 演示文稿</vt:lpstr>
      <vt:lpstr>PowerPoint 演示文稿</vt:lpstr>
      <vt:lpstr>小结与思考</vt:lpstr>
      <vt:lpstr>NCCL 与 HCCL 对比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Microsoft Office User</cp:lastModifiedBy>
  <cp:revision>9582</cp:revision>
  <cp:lastPrinted>2023-09-08T09:14:01Z</cp:lastPrinted>
  <dcterms:created xsi:type="dcterms:W3CDTF">2020-08-28T08:44:19Z</dcterms:created>
  <dcterms:modified xsi:type="dcterms:W3CDTF">2024-06-05T06:50:07Z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